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Amatic SC"/>
      <p:regular r:id="rId21"/>
      <p:bold r:id="rId22"/>
    </p:embeddedFont>
    <p:embeddedFont>
      <p:font typeface="Source Code Pr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317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31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AmaticSC-bold.fntdata"/><Relationship Id="rId21" Type="http://schemas.openxmlformats.org/officeDocument/2006/relationships/font" Target="fonts/AmaticSC-regular.fntdata"/><Relationship Id="rId24" Type="http://schemas.openxmlformats.org/officeDocument/2006/relationships/font" Target="fonts/SourceCodePro-bold.fntdata"/><Relationship Id="rId23" Type="http://schemas.openxmlformats.org/officeDocument/2006/relationships/font" Target="fonts/SourceCodePr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boldItalic.fntdata"/><Relationship Id="rId25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1ae0c467f_0_4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1ae0c467f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1ae0c467f_0_4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1ae0c467f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1ae0c467f_0_4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1ae0c467f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1ae0c467f_0_4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1ae0c467f_0_4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1ae0c467f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1ae0c467f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1ae0c467f_0_4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1ae0c467f_0_4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1ae0c467f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1ae0c467f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1ae0c467f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1ae0c467f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1ae0c467f_0_4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1ae0c467f_0_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1ae0c467f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1ae0c467f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1ae0c467f_0_3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1ae0c467f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1ae0c467f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1ae0c467f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1ae0c467f_0_4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1ae0c467f_0_4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1ae0c467f_0_4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1ae0c467f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youtube.com/watch?v=n0e75nRstcU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figuras de linguagem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7825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Amatic SC"/>
                <a:ea typeface="Amatic SC"/>
                <a:cs typeface="Amatic SC"/>
                <a:sym typeface="Amatic SC"/>
              </a:rPr>
              <a:t>Professoras: Cristiana e Karolayne</a:t>
            </a:r>
            <a:endParaRPr sz="3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PERSONIFICAÇÃO OU </a:t>
            </a: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PROSOPOPEIA</a:t>
            </a: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: FIGURA DE LINGUAGEM QUE CONSISTE EM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ATRIBUIR LINGUAGEM, SENTIMENTOS E AÇÕES PRÓPRIAS DOS SERES HUMANOS A SERES INANIMADOS OU IRRACIONAIS.</a:t>
            </a:r>
            <a:endParaRPr b="1" sz="3000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HIPÉRBOLE: FIGURA D LINGUAGEM QUE CONSISTE EM EXPRESSAR UMA IDEIA COM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EXAGERO</a:t>
            </a: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.</a:t>
            </a:r>
            <a:endParaRPr b="1" sz="3000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6" name="Google Shape;136;p23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3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43" name="Google Shape;143;p24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EUFEMISMO: EMPREGO DE PALAVRA OU EXPRESSÃO MAIS SUAVE NO LUGAR DE OUTRA CONSIDERADA DESAGRADÁVEL OU CHOCANTE.</a:t>
            </a:r>
            <a:endParaRPr b="1" sz="3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44" name="Google Shape;144;p24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4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IRONIA: FIGURA DE LINGUAGEM QUE CONSISTE NO EMPREGO DE UMA PALAVRA OU EXPRESSÃO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DE FORMA QUE ELA TENHA UM SENTIDO DIFERENTE DO HABITUAL E PRODUZA UM HUMOR SUTIL</a:t>
            </a: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. HÁ UM CONTRASTE ENTRE O QUE ESTÁ ESCRITO (OU FALADO) E A MENSAGEM TRANSMITIDA.</a:t>
            </a:r>
            <a:endParaRPr b="1" sz="3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31313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5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5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00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rgbClr val="000000"/>
                </a:solidFill>
              </a:rPr>
              <a:t>vídeo aula para ajudar nos estudos: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https://www.youtube.com/watch?v=n0e75nRstcU</a:t>
            </a:r>
            <a:endParaRPr sz="1400" u="sng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00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AGORA É SUA VEZ:</a:t>
            </a:r>
            <a:endParaRPr sz="36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CRIE 5 FRASES PARA CADA FIGURA DE LINGUAGEM ESTUDADA NESTA AULA E NOS ENVIE POR E-MAIL.</a:t>
            </a:r>
            <a:endParaRPr sz="3600"/>
          </a:p>
        </p:txBody>
      </p:sp>
      <p:sp>
        <p:nvSpPr>
          <p:cNvPr id="164" name="Google Shape;164;p27"/>
          <p:cNvSpPr txBox="1"/>
          <p:nvPr/>
        </p:nvSpPr>
        <p:spPr>
          <a:xfrm>
            <a:off x="905400" y="4072900"/>
            <a:ext cx="73332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É FIGURA DE LINGUAGEM?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FIGURA DE LINGUAGEM É UMA FORMA DE EXPRESSÃO QUE CONSISTE NO USO DE PALAVRAS EM SENTIDO FIGURADO, ISTO É, EM UM SENTIDO DIFERENTE DAQUELE EM QUE ELAS SÃO EMPREGADAS NORMALMENTE.</a:t>
            </a:r>
            <a:endParaRPr b="1" sz="3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311700" y="2423975"/>
            <a:ext cx="9492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QUAIS SÃO AS FIGURAS DE LINGUAGEM MAIS USADAS?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28675"/>
            <a:ext cx="4033500" cy="36360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COMPARAÇÃO 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METÁFORA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METONÍMIA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ANTÍTESE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PARADOXO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PERSONIFICAÇÃO OU PROSOPOPEIA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HIPÉRBOLE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EUFEMISMO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IRONIA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45720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4641700" y="1228675"/>
            <a:ext cx="4190700" cy="36360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ANÁFORA                          </a:t>
            </a: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GRADAÇÃO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ALITERAÇÃO                      CATACRESE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PLEONASMO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ONOMATOPEIA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PARALELISMO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NEOLOGISMO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HIPÉRBATO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PARANOMÁSIA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matic SC"/>
              <a:buChar char="➔"/>
            </a:pPr>
            <a:r>
              <a:rPr b="1" lang="pt-BR" sz="23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ELIPSE</a:t>
            </a:r>
            <a:endParaRPr b="1" sz="23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820000" y="1397800"/>
            <a:ext cx="273600" cy="125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6820000" y="1827125"/>
            <a:ext cx="273600" cy="125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265500" y="1265675"/>
            <a:ext cx="3978300" cy="2475300"/>
          </a:xfrm>
          <a:prstGeom prst="rect">
            <a:avLst/>
          </a:prstGeom>
          <a:solidFill>
            <a:srgbClr val="FFFF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/>
              <a:t>NESTA PRIMEIRA AULA ESTUDAREMOS APENAS 9 FIGURAS DE LINGUAGEM </a:t>
            </a:r>
            <a:endParaRPr sz="4500"/>
          </a:p>
        </p:txBody>
      </p:sp>
      <p:sp>
        <p:nvSpPr>
          <p:cNvPr id="80" name="Google Shape;80;p16"/>
          <p:cNvSpPr txBox="1"/>
          <p:nvPr>
            <p:ph idx="2" type="body"/>
          </p:nvPr>
        </p:nvSpPr>
        <p:spPr>
          <a:xfrm>
            <a:off x="4952925" y="90535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COMPARAÇÃO 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METÁFORA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METONÍMIA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ANTÍTESE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PARADOXO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PERSONIFICAÇÃO OU PROSOPOPEIA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HIPÉRBOLE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EUFEMISMO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-38735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matic SC"/>
              <a:buChar char="➔"/>
            </a:pPr>
            <a:r>
              <a:rPr b="1" lang="pt-BR" sz="25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IRONIA</a:t>
            </a:r>
            <a:endParaRPr b="1" sz="25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265500" y="4600448"/>
            <a:ext cx="4045200" cy="3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COMPARAÇÃO: FIGURA DE LINGUAGEM QUE CONSISTE EM APROXIMAR DOIS SERES PELA SEMELHANÇA, DE MODO QUE AS CARACTERÍSTICAS DE UM SEJAM ATRIBUÍDAS AO OUTRO, E SEMPRE POR MEIO DE UM ELEMENTO COMPARATIVO:</a:t>
            </a:r>
            <a:r>
              <a:rPr b="1" lang="pt-BR" sz="3000">
                <a:solidFill>
                  <a:srgbClr val="FF0000"/>
                </a:solidFill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como, tal, qual, semelhante a, que nem, etc.</a:t>
            </a:r>
            <a:endParaRPr b="1" sz="3000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METÁFORA: FIGURA DE LINGUAGEM QUE CONSISTE NO EMPREGO DE UMA PALAVRA COM SENTIDO QUE NÃO LHE É COMUM OU PRÓPRIO, SENDO ESSE NOVO SENTIDO RESULTANTE DE UMA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RELAÇÃO DE SEMELHANÇA, DE INTERSECÇÃO ENTRE DOIS TERMOS.</a:t>
            </a:r>
            <a:endParaRPr b="1" sz="3000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METONÍMIA: FIGURA DE LINGUAGEM QUE CONSISTE NA SUBSTITUIÇÃO DE UMA PALAVRA POR OUTRA EM RAZÃO DE HAVER ENTRE ELAS UMA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RELAÇÃO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 DE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INTERDEPENDÊNCIA, DE CONTIGUIDADE, DE PROXIMIDADE.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 </a:t>
            </a:r>
            <a:endParaRPr b="1" sz="3000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ANTÍTESE: FIGURA DE LINGUAGEM QUE CONSISTE NA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EXPOSIÇÃO DE IDEIAS OPOSTAS</a:t>
            </a: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. OCORRE QUANDO HÁ UMA APROXIMAÇÃO DE PAlAVRAS OU EXPRESSÕES DE SENTIDOS OPOSTOS.</a:t>
            </a:r>
            <a:endParaRPr b="1" sz="3000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2" name="Google Shape;112;p20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268600"/>
            <a:ext cx="8520600" cy="825300"/>
          </a:xfrm>
          <a:prstGeom prst="rect">
            <a:avLst/>
          </a:prstGeom>
          <a:solidFill>
            <a:srgbClr val="FF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CONCEITUANDO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1429500" y="1492550"/>
            <a:ext cx="6285000" cy="2925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b="1" lang="pt-BR" sz="3000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PARADOXO: CONSISTE EM CRIAR UMA MENSAGEM QUE PARECE ABSURDA, QUANDO A CONOTAÇÃO EXTRAPOLA O SENSO COMUM E A LÓGICA. </a:t>
            </a:r>
            <a:r>
              <a:rPr b="1" lang="pt-BR" sz="3000">
                <a:solidFill>
                  <a:srgbClr val="000000"/>
                </a:solidFill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SÃO IDEIAS CONTRADITÓRIAS DENTRO DE UM MESMO CONTEXTO.</a:t>
            </a:r>
            <a:endParaRPr b="1" sz="3000">
              <a:solidFill>
                <a:srgbClr val="000000"/>
              </a:solidFill>
              <a:highlight>
                <a:srgbClr val="FFFF00"/>
              </a:highlight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0" name="Google Shape;120;p21"/>
          <p:cNvSpPr/>
          <p:nvPr/>
        </p:nvSpPr>
        <p:spPr>
          <a:xfrm>
            <a:off x="311700" y="2424025"/>
            <a:ext cx="870000" cy="610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1"/>
          <p:cNvSpPr/>
          <p:nvPr/>
        </p:nvSpPr>
        <p:spPr>
          <a:xfrm>
            <a:off x="7883100" y="2424025"/>
            <a:ext cx="870000" cy="6105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